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Roboto"/>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19" Type="http://schemas.openxmlformats.org/officeDocument/2006/relationships/font" Target="fonts/Roboto-regular.fntdata"/><Relationship Id="rId18" Type="http://schemas.openxmlformats.org/officeDocument/2006/relationships/font" Target="fonts/Raleway-boldItalic.fntdata"/></Relationships>
</file>

<file path=ppt/media/image1.png>
</file>

<file path=ppt/media/image2.png>
</file>

<file path=ppt/media/image3.jpg>
</file>

<file path=ppt/media/image4.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a1c4360a5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a1c4360a5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a21601f52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a21601f52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a1c4360a5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a1c4360a5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4890900" cy="166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400"/>
              </a:spcAft>
              <a:buNone/>
            </a:pPr>
            <a:r>
              <a:rPr lang="en-GB" sz="4800">
                <a:solidFill>
                  <a:srgbClr val="000000"/>
                </a:solidFill>
              </a:rPr>
              <a:t>INTEGRATED PROJECT </a:t>
            </a:r>
            <a:endParaRPr sz="4800">
              <a:solidFill>
                <a:srgbClr val="000000"/>
              </a:solidFill>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ZAAKIR LOONAT</a:t>
            </a:r>
            <a:endParaRPr b="1" sz="1400"/>
          </a:p>
        </p:txBody>
      </p:sp>
      <p:sp>
        <p:nvSpPr>
          <p:cNvPr id="178" name="Google Shape;178;p18"/>
          <p:cNvSpPr/>
          <p:nvPr/>
        </p:nvSpPr>
        <p:spPr>
          <a:xfrm>
            <a:off x="75" y="0"/>
            <a:ext cx="9144000" cy="917175"/>
          </a:xfrm>
          <a:prstGeom prst="flowChartProcess">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Lato"/>
              <a:ea typeface="Lato"/>
              <a:cs typeface="Lato"/>
              <a:sym typeface="Lato"/>
            </a:endParaRPr>
          </a:p>
        </p:txBody>
      </p:sp>
      <p:sp>
        <p:nvSpPr>
          <p:cNvPr id="179" name="Google Shape;179;p18"/>
          <p:cNvSpPr txBox="1"/>
          <p:nvPr/>
        </p:nvSpPr>
        <p:spPr>
          <a:xfrm>
            <a:off x="6911800" y="36675"/>
            <a:ext cx="21645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accent3"/>
                </a:solidFill>
                <a:latin typeface="Lato"/>
                <a:ea typeface="Lato"/>
                <a:cs typeface="Lato"/>
                <a:sym typeface="Lato"/>
              </a:rPr>
              <a:t>EXPLORE AI ACADEMY</a:t>
            </a:r>
            <a:endParaRPr b="1" sz="1300">
              <a:solidFill>
                <a:schemeClr val="accent3"/>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9"/>
          <p:cNvSpPr txBox="1"/>
          <p:nvPr>
            <p:ph type="title"/>
          </p:nvPr>
        </p:nvSpPr>
        <p:spPr>
          <a:xfrm>
            <a:off x="646925" y="13113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185" name="Google Shape;185;p19"/>
          <p:cNvSpPr txBox="1"/>
          <p:nvPr>
            <p:ph idx="1" type="body"/>
          </p:nvPr>
        </p:nvSpPr>
        <p:spPr>
          <a:xfrm>
            <a:off x="1177875" y="1889375"/>
            <a:ext cx="6130200" cy="23517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chemeClr val="dk2"/>
                </a:solidFill>
                <a:highlight>
                  <a:schemeClr val="lt1"/>
                </a:highlight>
                <a:latin typeface="Roboto"/>
                <a:ea typeface="Roboto"/>
                <a:cs typeface="Roboto"/>
                <a:sym typeface="Roboto"/>
              </a:rPr>
              <a:t>The Insurance Company is struggling with a crucial issue as they strive to effectively monitor and analyze the correlation between insurance claims and collected premiums. The current reporting system lacks the required dashboard reports, hindering the company's ability to derive meaningful insights, make informed decisions, and optimize resource allocation.The absence of real-time monitoring, coupled with limitations in visualizing claims versus premium data and conducting client segmentation and risk analysis, accentuates the challenge. To address this, the company is initiating the development of an interactive Power BI dashboard to actively monitor and analyze insurance claims, collected premiums, and gain valuable insights into client behaviors</a:t>
            </a:r>
            <a:endParaRPr sz="1100">
              <a:solidFill>
                <a:schemeClr val="dk2"/>
              </a:solidFill>
              <a:highlight>
                <a:schemeClr val="lt1"/>
              </a:highlight>
            </a:endParaRPr>
          </a:p>
        </p:txBody>
      </p:sp>
      <p:pic>
        <p:nvPicPr>
          <p:cNvPr descr="shutterstock_429987889_edited.jpg" id="186" name="Google Shape;186;p19"/>
          <p:cNvPicPr preferRelativeResize="0"/>
          <p:nvPr/>
        </p:nvPicPr>
        <p:blipFill rotWithShape="1">
          <a:blip r:embed="rId3">
            <a:alphaModFix/>
          </a:blip>
          <a:srcRect b="1381" l="12609" r="6247" t="85988"/>
          <a:stretch/>
        </p:blipFill>
        <p:spPr>
          <a:xfrm>
            <a:off x="0" y="4050224"/>
            <a:ext cx="9144000" cy="111235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Landscape</a:t>
            </a:r>
            <a:endParaRPr/>
          </a:p>
        </p:txBody>
      </p:sp>
      <p:sp>
        <p:nvSpPr>
          <p:cNvPr id="192" name="Google Shape;192;p20"/>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3" name="Google Shape;193;p20"/>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chemeClr val="dk2"/>
                </a:solidFill>
                <a:highlight>
                  <a:schemeClr val="lt1"/>
                </a:highlight>
                <a:latin typeface="Roboto"/>
                <a:ea typeface="Roboto"/>
                <a:cs typeface="Roboto"/>
                <a:sym typeface="Roboto"/>
              </a:rPr>
              <a:t>Affordability Analysis </a:t>
            </a:r>
            <a:br>
              <a:rPr lang="en-GB" sz="1200">
                <a:solidFill>
                  <a:schemeClr val="dk2"/>
                </a:solidFill>
                <a:highlight>
                  <a:schemeClr val="lt1"/>
                </a:highlight>
                <a:latin typeface="Roboto"/>
                <a:ea typeface="Roboto"/>
                <a:cs typeface="Roboto"/>
                <a:sym typeface="Roboto"/>
              </a:rPr>
            </a:br>
            <a:r>
              <a:rPr lang="en-GB" sz="1200">
                <a:solidFill>
                  <a:schemeClr val="dk2"/>
                </a:solidFill>
                <a:highlight>
                  <a:schemeClr val="lt1"/>
                </a:highlight>
                <a:latin typeface="Roboto"/>
                <a:ea typeface="Roboto"/>
                <a:cs typeface="Roboto"/>
                <a:sym typeface="Roboto"/>
              </a:rPr>
              <a:t>Evaluating current insurance premiums and assessing affordability for various demographics.</a:t>
            </a:r>
            <a:endParaRPr sz="1100">
              <a:solidFill>
                <a:schemeClr val="dk2"/>
              </a:solidFill>
              <a:highlight>
                <a:schemeClr val="lt1"/>
              </a:highlight>
            </a:endParaRPr>
          </a:p>
        </p:txBody>
      </p:sp>
      <p:sp>
        <p:nvSpPr>
          <p:cNvPr id="194" name="Google Shape;194;p20"/>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95" name="Google Shape;195;p20"/>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chemeClr val="dk2"/>
                </a:solidFill>
                <a:highlight>
                  <a:schemeClr val="lt1"/>
                </a:highlight>
                <a:latin typeface="Roboto"/>
                <a:ea typeface="Roboto"/>
                <a:cs typeface="Roboto"/>
                <a:sym typeface="Roboto"/>
              </a:rPr>
              <a:t>Target Marketing Insights</a:t>
            </a:r>
            <a:br>
              <a:rPr lang="en-GB" sz="1200">
                <a:solidFill>
                  <a:schemeClr val="dk2"/>
                </a:solidFill>
                <a:highlight>
                  <a:schemeClr val="lt1"/>
                </a:highlight>
                <a:latin typeface="Roboto"/>
                <a:ea typeface="Roboto"/>
                <a:cs typeface="Roboto"/>
                <a:sym typeface="Roboto"/>
              </a:rPr>
            </a:br>
            <a:r>
              <a:rPr lang="en-GB" sz="1200">
                <a:solidFill>
                  <a:schemeClr val="dk2"/>
                </a:solidFill>
                <a:highlight>
                  <a:schemeClr val="lt1"/>
                </a:highlight>
                <a:latin typeface="Roboto"/>
                <a:ea typeface="Roboto"/>
                <a:cs typeface="Roboto"/>
                <a:sym typeface="Roboto"/>
              </a:rPr>
              <a:t>Investigating the current marketing strategy, target demographics, and external factors affecting marketing beyond unemployment rates and pool availability.</a:t>
            </a:r>
            <a:endParaRPr sz="1100"/>
          </a:p>
        </p:txBody>
      </p:sp>
      <p:sp>
        <p:nvSpPr>
          <p:cNvPr id="196" name="Google Shape;196;p20"/>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97" name="Google Shape;197;p20"/>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chemeClr val="dk2"/>
                </a:solidFill>
                <a:highlight>
                  <a:schemeClr val="lt1"/>
                </a:highlight>
                <a:latin typeface="Roboto"/>
                <a:ea typeface="Roboto"/>
                <a:cs typeface="Roboto"/>
                <a:sym typeface="Roboto"/>
              </a:rPr>
              <a:t>Insurance Knowledge</a:t>
            </a:r>
            <a:br>
              <a:rPr lang="en-GB" sz="1200">
                <a:solidFill>
                  <a:schemeClr val="dk2"/>
                </a:solidFill>
                <a:highlight>
                  <a:schemeClr val="lt1"/>
                </a:highlight>
                <a:latin typeface="Roboto"/>
                <a:ea typeface="Roboto"/>
                <a:cs typeface="Roboto"/>
                <a:sym typeface="Roboto"/>
              </a:rPr>
            </a:br>
            <a:r>
              <a:rPr lang="en-GB" sz="1200">
                <a:solidFill>
                  <a:schemeClr val="dk2"/>
                </a:solidFill>
                <a:highlight>
                  <a:schemeClr val="lt1"/>
                </a:highlight>
                <a:latin typeface="Roboto"/>
                <a:ea typeface="Roboto"/>
                <a:cs typeface="Roboto"/>
                <a:sym typeface="Roboto"/>
              </a:rPr>
              <a:t>Gaining access to features considered by individuals currently paying premiums and understanding market premiums.</a:t>
            </a:r>
            <a:endParaRPr sz="1100">
              <a:solidFill>
                <a:schemeClr val="dk2"/>
              </a:solidFill>
              <a:highlight>
                <a:schemeClr val="lt1"/>
              </a:highlight>
            </a:endParaRPr>
          </a:p>
        </p:txBody>
      </p:sp>
      <p:sp>
        <p:nvSpPr>
          <p:cNvPr id="198" name="Google Shape;198;p20"/>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199" name="Google Shape;199;p20"/>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2"/>
                </a:solidFill>
                <a:highlight>
                  <a:schemeClr val="lt1"/>
                </a:highlight>
                <a:latin typeface="Roboto"/>
                <a:ea typeface="Roboto"/>
                <a:cs typeface="Roboto"/>
                <a:sym typeface="Roboto"/>
              </a:rPr>
              <a:t>Comparative Market Analysis</a:t>
            </a:r>
            <a:br>
              <a:rPr lang="en-GB" sz="1200">
                <a:solidFill>
                  <a:schemeClr val="dk2"/>
                </a:solidFill>
                <a:highlight>
                  <a:schemeClr val="lt1"/>
                </a:highlight>
                <a:latin typeface="Roboto"/>
                <a:ea typeface="Roboto"/>
                <a:cs typeface="Roboto"/>
                <a:sym typeface="Roboto"/>
              </a:rPr>
            </a:br>
            <a:r>
              <a:rPr lang="en-GB" sz="1200">
                <a:solidFill>
                  <a:schemeClr val="dk2"/>
                </a:solidFill>
                <a:highlight>
                  <a:schemeClr val="lt1"/>
                </a:highlight>
                <a:latin typeface="Roboto"/>
                <a:ea typeface="Roboto"/>
                <a:cs typeface="Roboto"/>
                <a:sym typeface="Roboto"/>
              </a:rPr>
              <a:t>Exploring premium charging strategies in other countries, accessing claim histories in the current market, and understanding industry and international marketing strategies.</a:t>
            </a:r>
            <a:endParaRPr sz="1200">
              <a:solidFill>
                <a:srgbClr val="ECECF1"/>
              </a:solidFill>
              <a:highlight>
                <a:srgbClr val="343541"/>
              </a:highlight>
              <a:latin typeface="Roboto"/>
              <a:ea typeface="Roboto"/>
              <a:cs typeface="Roboto"/>
              <a:sym typeface="Roboto"/>
            </a:endParaRPr>
          </a:p>
          <a:p>
            <a:pPr indent="0" lvl="0" marL="0" rtl="0" algn="l">
              <a:spcBef>
                <a:spcPts val="1600"/>
              </a:spcBef>
              <a:spcAft>
                <a:spcPts val="0"/>
              </a:spcAft>
              <a:buNone/>
            </a:pPr>
            <a:r>
              <a:t/>
            </a:r>
            <a:endParaRPr sz="1200">
              <a:solidFill>
                <a:srgbClr val="ECECF1"/>
              </a:solidFill>
              <a:highlight>
                <a:srgbClr val="343541"/>
              </a:highlight>
              <a:latin typeface="Roboto"/>
              <a:ea typeface="Roboto"/>
              <a:cs typeface="Roboto"/>
              <a:sym typeface="Roboto"/>
            </a:endParaRPr>
          </a:p>
          <a:p>
            <a:pPr indent="0" lvl="0" marL="0" rtl="0" algn="l">
              <a:spcBef>
                <a:spcPts val="1600"/>
              </a:spcBef>
              <a:spcAft>
                <a:spcPts val="1600"/>
              </a:spcAft>
              <a:buNone/>
            </a:pPr>
            <a:r>
              <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3" name="Shape 203"/>
        <p:cNvGrpSpPr/>
        <p:nvPr/>
      </p:nvGrpSpPr>
      <p:grpSpPr>
        <a:xfrm>
          <a:off x="0" y="0"/>
          <a:ext cx="0" cy="0"/>
          <a:chOff x="0" y="0"/>
          <a:chExt cx="0" cy="0"/>
        </a:xfrm>
      </p:grpSpPr>
      <p:sp>
        <p:nvSpPr>
          <p:cNvPr id="204" name="Google Shape;204;p21"/>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3000">
              <a:solidFill>
                <a:srgbClr val="FFFFFF"/>
              </a:solidFill>
            </a:endParaRPr>
          </a:p>
        </p:txBody>
      </p:sp>
      <p:sp>
        <p:nvSpPr>
          <p:cNvPr id="205" name="Google Shape;205;p21"/>
          <p:cNvSpPr/>
          <p:nvPr/>
        </p:nvSpPr>
        <p:spPr>
          <a:xfrm>
            <a:off x="0" y="0"/>
            <a:ext cx="9144000" cy="54957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latin typeface="Lato"/>
              <a:ea typeface="Lato"/>
              <a:cs typeface="Lato"/>
              <a:sym typeface="Lato"/>
            </a:endParaRPr>
          </a:p>
        </p:txBody>
      </p:sp>
      <p:sp>
        <p:nvSpPr>
          <p:cNvPr id="206" name="Google Shape;206;p21"/>
          <p:cNvSpPr/>
          <p:nvPr/>
        </p:nvSpPr>
        <p:spPr>
          <a:xfrm>
            <a:off x="176075" y="212775"/>
            <a:ext cx="2700300" cy="1196100"/>
          </a:xfrm>
          <a:prstGeom prst="rect">
            <a:avLst/>
          </a:prstGeom>
          <a:solidFill>
            <a:schemeClr val="accent5"/>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7" name="Google Shape;207;p21"/>
          <p:cNvSpPr/>
          <p:nvPr/>
        </p:nvSpPr>
        <p:spPr>
          <a:xfrm flipH="1" rot="10800000">
            <a:off x="3225600" y="209175"/>
            <a:ext cx="2692800" cy="1203300"/>
          </a:xfrm>
          <a:prstGeom prst="rect">
            <a:avLst/>
          </a:prstGeom>
          <a:solidFill>
            <a:schemeClr val="accent3"/>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8" name="Google Shape;208;p21"/>
          <p:cNvSpPr/>
          <p:nvPr/>
        </p:nvSpPr>
        <p:spPr>
          <a:xfrm>
            <a:off x="6267625" y="212775"/>
            <a:ext cx="2700300" cy="1196100"/>
          </a:xfrm>
          <a:prstGeom prst="flowChartProcess">
            <a:avLst/>
          </a:prstGeom>
          <a:solidFill>
            <a:srgbClr val="008FFF"/>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9" name="Google Shape;209;p21"/>
          <p:cNvSpPr txBox="1"/>
          <p:nvPr/>
        </p:nvSpPr>
        <p:spPr>
          <a:xfrm>
            <a:off x="939175" y="503025"/>
            <a:ext cx="1247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800">
                <a:solidFill>
                  <a:schemeClr val="lt1"/>
                </a:solidFill>
                <a:latin typeface="Lato"/>
                <a:ea typeface="Lato"/>
                <a:cs typeface="Lato"/>
                <a:sym typeface="Lato"/>
              </a:rPr>
              <a:t>DATA</a:t>
            </a:r>
            <a:endParaRPr sz="2800">
              <a:solidFill>
                <a:schemeClr val="lt1"/>
              </a:solidFill>
              <a:latin typeface="Lato"/>
              <a:ea typeface="Lato"/>
              <a:cs typeface="Lato"/>
              <a:sym typeface="Lato"/>
            </a:endParaRPr>
          </a:p>
        </p:txBody>
      </p:sp>
      <p:sp>
        <p:nvSpPr>
          <p:cNvPr id="210" name="Google Shape;210;p21"/>
          <p:cNvSpPr txBox="1"/>
          <p:nvPr/>
        </p:nvSpPr>
        <p:spPr>
          <a:xfrm>
            <a:off x="3372350" y="519375"/>
            <a:ext cx="2676000" cy="5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lt1"/>
                </a:solidFill>
                <a:latin typeface="Lato"/>
                <a:ea typeface="Lato"/>
                <a:cs typeface="Lato"/>
                <a:sym typeface="Lato"/>
              </a:rPr>
              <a:t>INFORMATION</a:t>
            </a:r>
            <a:endParaRPr sz="2500">
              <a:solidFill>
                <a:schemeClr val="lt1"/>
              </a:solidFill>
              <a:latin typeface="Lato"/>
              <a:ea typeface="Lato"/>
              <a:cs typeface="Lato"/>
              <a:sym typeface="Lato"/>
            </a:endParaRPr>
          </a:p>
        </p:txBody>
      </p:sp>
      <p:sp>
        <p:nvSpPr>
          <p:cNvPr id="211" name="Google Shape;211;p21"/>
          <p:cNvSpPr txBox="1"/>
          <p:nvPr/>
        </p:nvSpPr>
        <p:spPr>
          <a:xfrm>
            <a:off x="6544325" y="542175"/>
            <a:ext cx="2538600" cy="53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chemeClr val="lt1"/>
                </a:solidFill>
                <a:latin typeface="Lato"/>
                <a:ea typeface="Lato"/>
                <a:cs typeface="Lato"/>
                <a:sym typeface="Lato"/>
              </a:rPr>
              <a:t>KNOWLEDGE</a:t>
            </a:r>
            <a:endParaRPr sz="2500">
              <a:solidFill>
                <a:schemeClr val="lt1"/>
              </a:solidFill>
              <a:latin typeface="Lato"/>
              <a:ea typeface="Lato"/>
              <a:cs typeface="Lato"/>
              <a:sym typeface="Lato"/>
            </a:endParaRPr>
          </a:p>
        </p:txBody>
      </p:sp>
      <p:sp>
        <p:nvSpPr>
          <p:cNvPr id="212" name="Google Shape;212;p21"/>
          <p:cNvSpPr txBox="1"/>
          <p:nvPr/>
        </p:nvSpPr>
        <p:spPr>
          <a:xfrm>
            <a:off x="205450" y="1680250"/>
            <a:ext cx="2670900" cy="329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213" name="Google Shape;213;p21"/>
          <p:cNvSpPr txBox="1"/>
          <p:nvPr/>
        </p:nvSpPr>
        <p:spPr>
          <a:xfrm>
            <a:off x="139350" y="1432600"/>
            <a:ext cx="2700300" cy="363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accent5"/>
                </a:solidFill>
                <a:highlight>
                  <a:schemeClr val="accent1"/>
                </a:highlight>
                <a:latin typeface="Roboto"/>
                <a:ea typeface="Roboto"/>
                <a:cs typeface="Roboto"/>
                <a:sym typeface="Roboto"/>
              </a:rPr>
              <a:t>Data Source:</a:t>
            </a:r>
            <a:endParaRPr sz="1100">
              <a:solidFill>
                <a:schemeClr val="accent5"/>
              </a:solidFill>
              <a:highlight>
                <a:schemeClr val="accent1"/>
              </a:highlight>
              <a:latin typeface="Roboto"/>
              <a:ea typeface="Roboto"/>
              <a:cs typeface="Roboto"/>
              <a:sym typeface="Roboto"/>
            </a:endParaRPr>
          </a:p>
          <a:p>
            <a:pPr indent="-298450" lvl="0" marL="457200" rtl="0" algn="l">
              <a:lnSpc>
                <a:spcPct val="115000"/>
              </a:lnSpc>
              <a:spcBef>
                <a:spcPts val="1500"/>
              </a:spcBef>
              <a:spcAft>
                <a:spcPts val="0"/>
              </a:spcAft>
              <a:buClr>
                <a:schemeClr val="accent5"/>
              </a:buClr>
              <a:buSzPts val="1100"/>
              <a:buFont typeface="Roboto"/>
              <a:buChar char="●"/>
            </a:pPr>
            <a:r>
              <a:rPr lang="en-GB" sz="1100">
                <a:solidFill>
                  <a:schemeClr val="accent5"/>
                </a:solidFill>
                <a:highlight>
                  <a:schemeClr val="accent1"/>
                </a:highlight>
                <a:latin typeface="Roboto"/>
                <a:ea typeface="Roboto"/>
                <a:cs typeface="Roboto"/>
                <a:sym typeface="Roboto"/>
              </a:rPr>
              <a:t>Data is supplied by Explore AI and is accessible on a public GitHub repository.</a:t>
            </a:r>
            <a:endParaRPr sz="1100">
              <a:solidFill>
                <a:schemeClr val="accent5"/>
              </a:solidFill>
              <a:highlight>
                <a:schemeClr val="accent1"/>
              </a:highlight>
              <a:latin typeface="Roboto"/>
              <a:ea typeface="Roboto"/>
              <a:cs typeface="Roboto"/>
              <a:sym typeface="Roboto"/>
            </a:endParaRPr>
          </a:p>
          <a:p>
            <a:pPr indent="0" lvl="0" marL="0" rtl="0" algn="l">
              <a:spcBef>
                <a:spcPts val="1500"/>
              </a:spcBef>
              <a:spcAft>
                <a:spcPts val="0"/>
              </a:spcAft>
              <a:buNone/>
            </a:pPr>
            <a:r>
              <a:rPr lang="en-GB" sz="1100">
                <a:solidFill>
                  <a:schemeClr val="accent5"/>
                </a:solidFill>
                <a:highlight>
                  <a:schemeClr val="accent1"/>
                </a:highlight>
                <a:latin typeface="Roboto"/>
                <a:ea typeface="Roboto"/>
                <a:cs typeface="Roboto"/>
                <a:sym typeface="Roboto"/>
              </a:rPr>
              <a:t>Data Ownership:</a:t>
            </a:r>
            <a:endParaRPr sz="1100">
              <a:solidFill>
                <a:schemeClr val="accent5"/>
              </a:solidFill>
              <a:highlight>
                <a:schemeClr val="accent1"/>
              </a:highlight>
              <a:latin typeface="Roboto"/>
              <a:ea typeface="Roboto"/>
              <a:cs typeface="Roboto"/>
              <a:sym typeface="Roboto"/>
            </a:endParaRPr>
          </a:p>
          <a:p>
            <a:pPr indent="-298450" lvl="0" marL="457200" rtl="0" algn="l">
              <a:lnSpc>
                <a:spcPct val="115000"/>
              </a:lnSpc>
              <a:spcBef>
                <a:spcPts val="1500"/>
              </a:spcBef>
              <a:spcAft>
                <a:spcPts val="0"/>
              </a:spcAft>
              <a:buClr>
                <a:schemeClr val="accent5"/>
              </a:buClr>
              <a:buSzPts val="1100"/>
              <a:buFont typeface="Roboto"/>
              <a:buChar char="●"/>
            </a:pPr>
            <a:r>
              <a:rPr lang="en-GB" sz="1100">
                <a:solidFill>
                  <a:schemeClr val="accent5"/>
                </a:solidFill>
                <a:highlight>
                  <a:schemeClr val="accent1"/>
                </a:highlight>
                <a:latin typeface="Roboto"/>
                <a:ea typeface="Roboto"/>
                <a:cs typeface="Roboto"/>
                <a:sym typeface="Roboto"/>
              </a:rPr>
              <a:t>Ownership of data lies within insurance companies.</a:t>
            </a:r>
            <a:endParaRPr sz="1100">
              <a:solidFill>
                <a:schemeClr val="accent5"/>
              </a:solidFill>
              <a:highlight>
                <a:schemeClr val="accent1"/>
              </a:highlight>
              <a:latin typeface="Roboto"/>
              <a:ea typeface="Roboto"/>
              <a:cs typeface="Roboto"/>
              <a:sym typeface="Roboto"/>
            </a:endParaRPr>
          </a:p>
          <a:p>
            <a:pPr indent="0" lvl="0" marL="0" rtl="0" algn="l">
              <a:lnSpc>
                <a:spcPct val="115000"/>
              </a:lnSpc>
              <a:spcBef>
                <a:spcPts val="1500"/>
              </a:spcBef>
              <a:spcAft>
                <a:spcPts val="0"/>
              </a:spcAft>
              <a:buNone/>
            </a:pPr>
            <a:r>
              <a:rPr lang="en-GB" sz="1100">
                <a:solidFill>
                  <a:schemeClr val="accent5"/>
                </a:solidFill>
                <a:highlight>
                  <a:schemeClr val="accent1"/>
                </a:highlight>
                <a:latin typeface="Roboto"/>
                <a:ea typeface="Roboto"/>
                <a:cs typeface="Roboto"/>
                <a:sym typeface="Roboto"/>
              </a:rPr>
              <a:t>Data Formats:</a:t>
            </a:r>
            <a:endParaRPr sz="1100">
              <a:solidFill>
                <a:schemeClr val="accent5"/>
              </a:solidFill>
              <a:highlight>
                <a:schemeClr val="accent1"/>
              </a:highlight>
              <a:latin typeface="Roboto"/>
              <a:ea typeface="Roboto"/>
              <a:cs typeface="Roboto"/>
              <a:sym typeface="Roboto"/>
            </a:endParaRPr>
          </a:p>
          <a:p>
            <a:pPr indent="-298450" lvl="0" marL="457200" rtl="0" algn="l">
              <a:lnSpc>
                <a:spcPct val="115000"/>
              </a:lnSpc>
              <a:spcBef>
                <a:spcPts val="1500"/>
              </a:spcBef>
              <a:spcAft>
                <a:spcPts val="0"/>
              </a:spcAft>
              <a:buClr>
                <a:schemeClr val="accent5"/>
              </a:buClr>
              <a:buSzPts val="1100"/>
              <a:buFont typeface="Roboto"/>
              <a:buChar char="●"/>
            </a:pPr>
            <a:r>
              <a:rPr lang="en-GB" sz="1100">
                <a:solidFill>
                  <a:schemeClr val="accent5"/>
                </a:solidFill>
                <a:highlight>
                  <a:schemeClr val="accent1"/>
                </a:highlight>
                <a:latin typeface="Roboto"/>
                <a:ea typeface="Roboto"/>
                <a:cs typeface="Roboto"/>
                <a:sym typeface="Roboto"/>
              </a:rPr>
              <a:t>The data is available in both CSV and XLSX formats, providing flexibility in data utilization.</a:t>
            </a:r>
            <a:endParaRPr sz="1100">
              <a:solidFill>
                <a:schemeClr val="accent5"/>
              </a:solidFill>
              <a:highlight>
                <a:schemeClr val="accent1"/>
              </a:highlight>
              <a:latin typeface="Roboto"/>
              <a:ea typeface="Roboto"/>
              <a:cs typeface="Roboto"/>
              <a:sym typeface="Roboto"/>
            </a:endParaRPr>
          </a:p>
          <a:p>
            <a:pPr indent="0" lvl="0" marL="0" rtl="0" algn="l">
              <a:spcBef>
                <a:spcPts val="1500"/>
              </a:spcBef>
              <a:spcAft>
                <a:spcPts val="0"/>
              </a:spcAft>
              <a:buNone/>
            </a:pPr>
            <a:r>
              <a:t/>
            </a:r>
            <a:endParaRPr sz="1300">
              <a:solidFill>
                <a:schemeClr val="dk2"/>
              </a:solidFill>
              <a:highlight>
                <a:schemeClr val="accent1"/>
              </a:highlight>
              <a:latin typeface="Lato"/>
              <a:ea typeface="Lato"/>
              <a:cs typeface="Lato"/>
              <a:sym typeface="Lato"/>
            </a:endParaRPr>
          </a:p>
        </p:txBody>
      </p:sp>
      <p:sp>
        <p:nvSpPr>
          <p:cNvPr id="214" name="Google Shape;214;p21"/>
          <p:cNvSpPr txBox="1"/>
          <p:nvPr/>
        </p:nvSpPr>
        <p:spPr>
          <a:xfrm>
            <a:off x="3225575" y="1432600"/>
            <a:ext cx="2692800" cy="317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solidFill>
                  <a:schemeClr val="accent3"/>
                </a:solidFill>
                <a:highlight>
                  <a:schemeClr val="accent1"/>
                </a:highlight>
                <a:latin typeface="Roboto"/>
                <a:ea typeface="Roboto"/>
                <a:cs typeface="Roboto"/>
                <a:sym typeface="Roboto"/>
              </a:rPr>
              <a:t>Data Quality:</a:t>
            </a:r>
            <a:endParaRPr sz="1100">
              <a:solidFill>
                <a:schemeClr val="accent3"/>
              </a:solidFill>
              <a:highlight>
                <a:schemeClr val="accent1"/>
              </a:highlight>
              <a:latin typeface="Roboto"/>
              <a:ea typeface="Roboto"/>
              <a:cs typeface="Roboto"/>
              <a:sym typeface="Roboto"/>
            </a:endParaRPr>
          </a:p>
          <a:p>
            <a:pPr indent="-298450" lvl="0" marL="457200" rtl="0" algn="l">
              <a:lnSpc>
                <a:spcPct val="115000"/>
              </a:lnSpc>
              <a:spcBef>
                <a:spcPts val="1500"/>
              </a:spcBef>
              <a:spcAft>
                <a:spcPts val="0"/>
              </a:spcAft>
              <a:buClr>
                <a:schemeClr val="accent3"/>
              </a:buClr>
              <a:buSzPts val="1100"/>
              <a:buFont typeface="Roboto"/>
              <a:buChar char="●"/>
            </a:pPr>
            <a:r>
              <a:rPr lang="en-GB" sz="1100">
                <a:solidFill>
                  <a:schemeClr val="accent3"/>
                </a:solidFill>
                <a:highlight>
                  <a:schemeClr val="accent1"/>
                </a:highlight>
                <a:latin typeface="Roboto"/>
                <a:ea typeface="Roboto"/>
                <a:cs typeface="Roboto"/>
                <a:sym typeface="Roboto"/>
              </a:rPr>
              <a:t>A comprehensive review will be conducted to ensure the cleanliness and completeness of the data.</a:t>
            </a:r>
            <a:endParaRPr sz="1100">
              <a:solidFill>
                <a:schemeClr val="accent3"/>
              </a:solidFill>
              <a:highlight>
                <a:schemeClr val="accent1"/>
              </a:highlight>
              <a:latin typeface="Roboto"/>
              <a:ea typeface="Roboto"/>
              <a:cs typeface="Roboto"/>
              <a:sym typeface="Roboto"/>
            </a:endParaRPr>
          </a:p>
          <a:p>
            <a:pPr indent="0" lvl="0" marL="0" rtl="0" algn="l">
              <a:spcBef>
                <a:spcPts val="1500"/>
              </a:spcBef>
              <a:spcAft>
                <a:spcPts val="0"/>
              </a:spcAft>
              <a:buNone/>
            </a:pPr>
            <a:r>
              <a:rPr lang="en-GB" sz="1100">
                <a:solidFill>
                  <a:schemeClr val="accent3"/>
                </a:solidFill>
                <a:highlight>
                  <a:schemeClr val="accent1"/>
                </a:highlight>
                <a:latin typeface="Roboto"/>
                <a:ea typeface="Roboto"/>
                <a:cs typeface="Roboto"/>
                <a:sym typeface="Roboto"/>
              </a:rPr>
              <a:t>Feature Engineering:</a:t>
            </a:r>
            <a:endParaRPr sz="1100">
              <a:solidFill>
                <a:schemeClr val="accent3"/>
              </a:solidFill>
              <a:highlight>
                <a:schemeClr val="accent1"/>
              </a:highlight>
              <a:latin typeface="Roboto"/>
              <a:ea typeface="Roboto"/>
              <a:cs typeface="Roboto"/>
              <a:sym typeface="Roboto"/>
            </a:endParaRPr>
          </a:p>
          <a:p>
            <a:pPr indent="-298450" lvl="0" marL="457200" rtl="0" algn="l">
              <a:lnSpc>
                <a:spcPct val="115000"/>
              </a:lnSpc>
              <a:spcBef>
                <a:spcPts val="1500"/>
              </a:spcBef>
              <a:spcAft>
                <a:spcPts val="0"/>
              </a:spcAft>
              <a:buClr>
                <a:schemeClr val="accent3"/>
              </a:buClr>
              <a:buSzPts val="1100"/>
              <a:buFont typeface="Roboto"/>
              <a:buChar char="●"/>
            </a:pPr>
            <a:r>
              <a:rPr lang="en-GB" sz="1100">
                <a:solidFill>
                  <a:schemeClr val="accent3"/>
                </a:solidFill>
                <a:highlight>
                  <a:schemeClr val="accent1"/>
                </a:highlight>
                <a:latin typeface="Roboto"/>
                <a:ea typeface="Roboto"/>
                <a:cs typeface="Roboto"/>
                <a:sym typeface="Roboto"/>
              </a:rPr>
              <a:t>Evaluation of the need for feature engineering to enhance the dataset's relevance and predictive power.</a:t>
            </a:r>
            <a:endParaRPr sz="1100">
              <a:solidFill>
                <a:schemeClr val="accent3"/>
              </a:solidFill>
              <a:highlight>
                <a:schemeClr val="accent1"/>
              </a:highlight>
              <a:latin typeface="Roboto"/>
              <a:ea typeface="Roboto"/>
              <a:cs typeface="Roboto"/>
              <a:sym typeface="Roboto"/>
            </a:endParaRPr>
          </a:p>
          <a:p>
            <a:pPr indent="0" lvl="0" marL="0" rtl="0" algn="l">
              <a:spcBef>
                <a:spcPts val="1500"/>
              </a:spcBef>
              <a:spcAft>
                <a:spcPts val="0"/>
              </a:spcAft>
              <a:buNone/>
            </a:pPr>
            <a:r>
              <a:rPr lang="en-GB" sz="1100">
                <a:solidFill>
                  <a:schemeClr val="accent3"/>
                </a:solidFill>
                <a:highlight>
                  <a:schemeClr val="accent1"/>
                </a:highlight>
                <a:latin typeface="Roboto"/>
                <a:ea typeface="Roboto"/>
                <a:cs typeface="Roboto"/>
                <a:sym typeface="Roboto"/>
              </a:rPr>
              <a:t>Data Update Frequency:</a:t>
            </a:r>
            <a:endParaRPr sz="1100">
              <a:solidFill>
                <a:schemeClr val="accent3"/>
              </a:solidFill>
              <a:highlight>
                <a:schemeClr val="accent1"/>
              </a:highlight>
              <a:latin typeface="Roboto"/>
              <a:ea typeface="Roboto"/>
              <a:cs typeface="Roboto"/>
              <a:sym typeface="Roboto"/>
            </a:endParaRPr>
          </a:p>
          <a:p>
            <a:pPr indent="-298450" lvl="0" marL="457200" rtl="0" algn="l">
              <a:lnSpc>
                <a:spcPct val="115000"/>
              </a:lnSpc>
              <a:spcBef>
                <a:spcPts val="1500"/>
              </a:spcBef>
              <a:spcAft>
                <a:spcPts val="0"/>
              </a:spcAft>
              <a:buClr>
                <a:schemeClr val="accent3"/>
              </a:buClr>
              <a:buSzPts val="1100"/>
              <a:buFont typeface="Roboto"/>
              <a:buChar char="●"/>
            </a:pPr>
            <a:r>
              <a:rPr lang="en-GB" sz="1100">
                <a:solidFill>
                  <a:schemeClr val="accent3"/>
                </a:solidFill>
                <a:highlight>
                  <a:schemeClr val="accent1"/>
                </a:highlight>
                <a:latin typeface="Roboto"/>
                <a:ea typeface="Roboto"/>
                <a:cs typeface="Roboto"/>
                <a:sym typeface="Roboto"/>
              </a:rPr>
              <a:t>Regular updates of the data will be tracked to ensure real-time relevance for analysis.</a:t>
            </a:r>
            <a:endParaRPr sz="1100">
              <a:solidFill>
                <a:schemeClr val="accent3"/>
              </a:solidFill>
              <a:highlight>
                <a:schemeClr val="accent1"/>
              </a:highlight>
              <a:latin typeface="Roboto"/>
              <a:ea typeface="Roboto"/>
              <a:cs typeface="Roboto"/>
              <a:sym typeface="Roboto"/>
            </a:endParaRPr>
          </a:p>
          <a:p>
            <a:pPr indent="0" lvl="0" marL="0" rtl="0" algn="l">
              <a:spcBef>
                <a:spcPts val="1500"/>
              </a:spcBef>
              <a:spcAft>
                <a:spcPts val="0"/>
              </a:spcAft>
              <a:buNone/>
            </a:pPr>
            <a:r>
              <a:t/>
            </a:r>
            <a:endParaRPr sz="1300">
              <a:solidFill>
                <a:schemeClr val="accent1"/>
              </a:solidFill>
              <a:latin typeface="Lato"/>
              <a:ea typeface="Lato"/>
              <a:cs typeface="Lato"/>
              <a:sym typeface="Lato"/>
            </a:endParaRPr>
          </a:p>
        </p:txBody>
      </p:sp>
      <p:sp>
        <p:nvSpPr>
          <p:cNvPr id="215" name="Google Shape;215;p21"/>
          <p:cNvSpPr txBox="1"/>
          <p:nvPr/>
        </p:nvSpPr>
        <p:spPr>
          <a:xfrm>
            <a:off x="6267625" y="1432600"/>
            <a:ext cx="2635800" cy="378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900">
                <a:solidFill>
                  <a:srgbClr val="008FFF"/>
                </a:solidFill>
                <a:highlight>
                  <a:schemeClr val="accent1"/>
                </a:highlight>
                <a:latin typeface="Roboto"/>
                <a:ea typeface="Roboto"/>
                <a:cs typeface="Roboto"/>
                <a:sym typeface="Roboto"/>
              </a:rPr>
              <a:t>Data Import:</a:t>
            </a:r>
            <a:endParaRPr sz="900">
              <a:solidFill>
                <a:srgbClr val="008FFF"/>
              </a:solidFill>
              <a:highlight>
                <a:schemeClr val="accent1"/>
              </a:highlight>
              <a:latin typeface="Roboto"/>
              <a:ea typeface="Roboto"/>
              <a:cs typeface="Roboto"/>
              <a:sym typeface="Roboto"/>
            </a:endParaRPr>
          </a:p>
          <a:p>
            <a:pPr indent="-285750" lvl="0" marL="457200" rtl="0" algn="l">
              <a:lnSpc>
                <a:spcPct val="115000"/>
              </a:lnSpc>
              <a:spcBef>
                <a:spcPts val="1500"/>
              </a:spcBef>
              <a:spcAft>
                <a:spcPts val="0"/>
              </a:spcAft>
              <a:buClr>
                <a:srgbClr val="008FFF"/>
              </a:buClr>
              <a:buSzPts val="900"/>
              <a:buFont typeface="Roboto"/>
              <a:buChar char="●"/>
            </a:pPr>
            <a:r>
              <a:rPr lang="en-GB" sz="900">
                <a:solidFill>
                  <a:srgbClr val="008FFF"/>
                </a:solidFill>
                <a:highlight>
                  <a:schemeClr val="accent1"/>
                </a:highlight>
                <a:latin typeface="Roboto"/>
                <a:ea typeface="Roboto"/>
                <a:cs typeface="Roboto"/>
                <a:sym typeface="Roboto"/>
              </a:rPr>
              <a:t>Proficiency in importing data from Excel and CSV formats, ensuring seamless integration into the analysis pipeline.</a:t>
            </a:r>
            <a:endParaRPr sz="900">
              <a:solidFill>
                <a:srgbClr val="008FFF"/>
              </a:solidFill>
              <a:highlight>
                <a:schemeClr val="accent1"/>
              </a:highlight>
              <a:latin typeface="Roboto"/>
              <a:ea typeface="Roboto"/>
              <a:cs typeface="Roboto"/>
              <a:sym typeface="Roboto"/>
            </a:endParaRPr>
          </a:p>
          <a:p>
            <a:pPr indent="0" lvl="0" marL="0" rtl="0" algn="l">
              <a:spcBef>
                <a:spcPts val="1500"/>
              </a:spcBef>
              <a:spcAft>
                <a:spcPts val="0"/>
              </a:spcAft>
              <a:buNone/>
            </a:pPr>
            <a:r>
              <a:rPr lang="en-GB" sz="900">
                <a:solidFill>
                  <a:srgbClr val="008FFF"/>
                </a:solidFill>
                <a:highlight>
                  <a:schemeClr val="accent1"/>
                </a:highlight>
                <a:latin typeface="Roboto"/>
                <a:ea typeface="Roboto"/>
                <a:cs typeface="Roboto"/>
                <a:sym typeface="Roboto"/>
              </a:rPr>
              <a:t>Data Manipulation:</a:t>
            </a:r>
            <a:endParaRPr sz="900">
              <a:solidFill>
                <a:srgbClr val="008FFF"/>
              </a:solidFill>
              <a:highlight>
                <a:schemeClr val="accent1"/>
              </a:highlight>
              <a:latin typeface="Roboto"/>
              <a:ea typeface="Roboto"/>
              <a:cs typeface="Roboto"/>
              <a:sym typeface="Roboto"/>
            </a:endParaRPr>
          </a:p>
          <a:p>
            <a:pPr indent="-285750" lvl="0" marL="457200" rtl="0" algn="l">
              <a:lnSpc>
                <a:spcPct val="115000"/>
              </a:lnSpc>
              <a:spcBef>
                <a:spcPts val="1500"/>
              </a:spcBef>
              <a:spcAft>
                <a:spcPts val="0"/>
              </a:spcAft>
              <a:buClr>
                <a:srgbClr val="008FFF"/>
              </a:buClr>
              <a:buSzPts val="900"/>
              <a:buFont typeface="Roboto"/>
              <a:buChar char="●"/>
            </a:pPr>
            <a:r>
              <a:rPr lang="en-GB" sz="900">
                <a:solidFill>
                  <a:srgbClr val="008FFF"/>
                </a:solidFill>
                <a:highlight>
                  <a:schemeClr val="accent1"/>
                </a:highlight>
                <a:latin typeface="Roboto"/>
                <a:ea typeface="Roboto"/>
                <a:cs typeface="Roboto"/>
                <a:sym typeface="Roboto"/>
              </a:rPr>
              <a:t>Utilization of Power Query for data manipulation, ensuring data is structured for meaningful insights.</a:t>
            </a:r>
            <a:endParaRPr sz="900">
              <a:solidFill>
                <a:srgbClr val="008FFF"/>
              </a:solidFill>
              <a:highlight>
                <a:schemeClr val="accent1"/>
              </a:highlight>
              <a:latin typeface="Roboto"/>
              <a:ea typeface="Roboto"/>
              <a:cs typeface="Roboto"/>
              <a:sym typeface="Roboto"/>
            </a:endParaRPr>
          </a:p>
          <a:p>
            <a:pPr indent="0" lvl="0" marL="0" rtl="0" algn="l">
              <a:spcBef>
                <a:spcPts val="1500"/>
              </a:spcBef>
              <a:spcAft>
                <a:spcPts val="0"/>
              </a:spcAft>
              <a:buNone/>
            </a:pPr>
            <a:r>
              <a:rPr lang="en-GB" sz="900">
                <a:solidFill>
                  <a:srgbClr val="008FFF"/>
                </a:solidFill>
                <a:highlight>
                  <a:schemeClr val="accent1"/>
                </a:highlight>
                <a:latin typeface="Roboto"/>
                <a:ea typeface="Roboto"/>
                <a:cs typeface="Roboto"/>
                <a:sym typeface="Roboto"/>
              </a:rPr>
              <a:t>Dashboard Creation:</a:t>
            </a:r>
            <a:endParaRPr sz="900">
              <a:solidFill>
                <a:srgbClr val="008FFF"/>
              </a:solidFill>
              <a:highlight>
                <a:schemeClr val="accent1"/>
              </a:highlight>
              <a:latin typeface="Roboto"/>
              <a:ea typeface="Roboto"/>
              <a:cs typeface="Roboto"/>
              <a:sym typeface="Roboto"/>
            </a:endParaRPr>
          </a:p>
          <a:p>
            <a:pPr indent="-285750" lvl="0" marL="457200" rtl="0" algn="l">
              <a:lnSpc>
                <a:spcPct val="115000"/>
              </a:lnSpc>
              <a:spcBef>
                <a:spcPts val="1500"/>
              </a:spcBef>
              <a:spcAft>
                <a:spcPts val="0"/>
              </a:spcAft>
              <a:buClr>
                <a:srgbClr val="008FFF"/>
              </a:buClr>
              <a:buSzPts val="900"/>
              <a:buFont typeface="Roboto"/>
              <a:buChar char="●"/>
            </a:pPr>
            <a:r>
              <a:rPr lang="en-GB" sz="900">
                <a:solidFill>
                  <a:srgbClr val="008FFF"/>
                </a:solidFill>
                <a:highlight>
                  <a:schemeClr val="accent1"/>
                </a:highlight>
                <a:latin typeface="Roboto"/>
                <a:ea typeface="Roboto"/>
                <a:cs typeface="Roboto"/>
                <a:sym typeface="Roboto"/>
              </a:rPr>
              <a:t>Development of interactive Power BI dashboards to visualize and communicate key insights effectively.</a:t>
            </a:r>
            <a:endParaRPr sz="900">
              <a:solidFill>
                <a:srgbClr val="008FFF"/>
              </a:solidFill>
              <a:highlight>
                <a:schemeClr val="accent1"/>
              </a:highlight>
              <a:latin typeface="Roboto"/>
              <a:ea typeface="Roboto"/>
              <a:cs typeface="Roboto"/>
              <a:sym typeface="Roboto"/>
            </a:endParaRPr>
          </a:p>
          <a:p>
            <a:pPr indent="0" lvl="0" marL="0" rtl="0" algn="l">
              <a:spcBef>
                <a:spcPts val="1500"/>
              </a:spcBef>
              <a:spcAft>
                <a:spcPts val="0"/>
              </a:spcAft>
              <a:buNone/>
            </a:pPr>
            <a:r>
              <a:rPr lang="en-GB" sz="900">
                <a:solidFill>
                  <a:srgbClr val="008FFF"/>
                </a:solidFill>
                <a:highlight>
                  <a:schemeClr val="accent1"/>
                </a:highlight>
                <a:latin typeface="Roboto"/>
                <a:ea typeface="Roboto"/>
                <a:cs typeface="Roboto"/>
                <a:sym typeface="Roboto"/>
              </a:rPr>
              <a:t>Resource Management:</a:t>
            </a:r>
            <a:endParaRPr sz="900">
              <a:solidFill>
                <a:srgbClr val="008FFF"/>
              </a:solidFill>
              <a:highlight>
                <a:schemeClr val="accent1"/>
              </a:highlight>
              <a:latin typeface="Roboto"/>
              <a:ea typeface="Roboto"/>
              <a:cs typeface="Roboto"/>
              <a:sym typeface="Roboto"/>
            </a:endParaRPr>
          </a:p>
          <a:p>
            <a:pPr indent="-285750" lvl="0" marL="457200" rtl="0" algn="l">
              <a:lnSpc>
                <a:spcPct val="115000"/>
              </a:lnSpc>
              <a:spcBef>
                <a:spcPts val="1500"/>
              </a:spcBef>
              <a:spcAft>
                <a:spcPts val="0"/>
              </a:spcAft>
              <a:buClr>
                <a:srgbClr val="008FFF"/>
              </a:buClr>
              <a:buSzPts val="900"/>
              <a:buFont typeface="Roboto"/>
              <a:buChar char="●"/>
            </a:pPr>
            <a:r>
              <a:rPr lang="en-GB" sz="900">
                <a:solidFill>
                  <a:srgbClr val="008FFF"/>
                </a:solidFill>
                <a:highlight>
                  <a:schemeClr val="accent1"/>
                </a:highlight>
                <a:latin typeface="Roboto"/>
                <a:ea typeface="Roboto"/>
                <a:cs typeface="Roboto"/>
                <a:sym typeface="Roboto"/>
              </a:rPr>
              <a:t>Efficient allocation and management of resources throughout the project to optimize outcomes</a:t>
            </a:r>
            <a:endParaRPr sz="900">
              <a:solidFill>
                <a:srgbClr val="008FFF"/>
              </a:solidFill>
              <a:highlight>
                <a:schemeClr val="accent1"/>
              </a:highlight>
              <a:latin typeface="Roboto"/>
              <a:ea typeface="Roboto"/>
              <a:cs typeface="Roboto"/>
              <a:sym typeface="Roboto"/>
            </a:endParaRPr>
          </a:p>
          <a:p>
            <a:pPr indent="0" lvl="0" marL="0" rtl="0" algn="l">
              <a:spcBef>
                <a:spcPts val="1500"/>
              </a:spcBef>
              <a:spcAft>
                <a:spcPts val="0"/>
              </a:spcAft>
              <a:buNone/>
            </a:pPr>
            <a:r>
              <a:t/>
            </a:r>
            <a:endParaRPr sz="1000">
              <a:solidFill>
                <a:srgbClr val="008FFF"/>
              </a:solidFill>
              <a:highlight>
                <a:schemeClr val="accent1"/>
              </a:highlight>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9" name="Shape 219"/>
        <p:cNvGrpSpPr/>
        <p:nvPr/>
      </p:nvGrpSpPr>
      <p:grpSpPr>
        <a:xfrm>
          <a:off x="0" y="0"/>
          <a:ext cx="0" cy="0"/>
          <a:chOff x="0" y="0"/>
          <a:chExt cx="0" cy="0"/>
        </a:xfrm>
      </p:grpSpPr>
      <p:sp>
        <p:nvSpPr>
          <p:cNvPr id="220" name="Google Shape;220;p22"/>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Proposed solution</a:t>
            </a:r>
            <a:endParaRPr sz="1200"/>
          </a:p>
        </p:txBody>
      </p:sp>
      <p:sp>
        <p:nvSpPr>
          <p:cNvPr id="221" name="Google Shape;221;p22"/>
          <p:cNvSpPr txBox="1"/>
          <p:nvPr>
            <p:ph idx="4294967295" type="body"/>
          </p:nvPr>
        </p:nvSpPr>
        <p:spPr>
          <a:xfrm>
            <a:off x="3419675" y="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Trello Board</a:t>
            </a:r>
            <a:endParaRPr sz="3000">
              <a:solidFill>
                <a:srgbClr val="FFFFFF"/>
              </a:solidFill>
            </a:endParaRPr>
          </a:p>
        </p:txBody>
      </p:sp>
      <p:pic>
        <p:nvPicPr>
          <p:cNvPr id="222" name="Google Shape;222;p22"/>
          <p:cNvPicPr preferRelativeResize="0"/>
          <p:nvPr/>
        </p:nvPicPr>
        <p:blipFill>
          <a:blip r:embed="rId3">
            <a:alphaModFix/>
          </a:blip>
          <a:stretch>
            <a:fillRect/>
          </a:stretch>
        </p:blipFill>
        <p:spPr>
          <a:xfrm>
            <a:off x="230975" y="621250"/>
            <a:ext cx="8759050" cy="44156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3"/>
          <p:cNvSpPr txBox="1"/>
          <p:nvPr>
            <p:ph type="title"/>
          </p:nvPr>
        </p:nvSpPr>
        <p:spPr>
          <a:xfrm>
            <a:off x="2390675" y="-62175"/>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Power Bi Dashboard</a:t>
            </a:r>
            <a:endParaRPr/>
          </a:p>
        </p:txBody>
      </p:sp>
      <p:pic>
        <p:nvPicPr>
          <p:cNvPr id="228" name="Google Shape;228;p23"/>
          <p:cNvPicPr preferRelativeResize="0"/>
          <p:nvPr/>
        </p:nvPicPr>
        <p:blipFill>
          <a:blip r:embed="rId3">
            <a:alphaModFix/>
          </a:blip>
          <a:stretch>
            <a:fillRect/>
          </a:stretch>
        </p:blipFill>
        <p:spPr>
          <a:xfrm>
            <a:off x="418225" y="704400"/>
            <a:ext cx="8335275" cy="4226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34" name="Google Shape;234;p24"/>
          <p:cNvPicPr preferRelativeResize="0"/>
          <p:nvPr/>
        </p:nvPicPr>
        <p:blipFill>
          <a:blip r:embed="rId3">
            <a:alphaModFix/>
          </a:blip>
          <a:stretch>
            <a:fillRect/>
          </a:stretch>
        </p:blipFill>
        <p:spPr>
          <a:xfrm>
            <a:off x="300825" y="308175"/>
            <a:ext cx="8614076" cy="4622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38" name="Shape 238"/>
        <p:cNvGrpSpPr/>
        <p:nvPr/>
      </p:nvGrpSpPr>
      <p:grpSpPr>
        <a:xfrm>
          <a:off x="0" y="0"/>
          <a:ext cx="0" cy="0"/>
          <a:chOff x="0" y="0"/>
          <a:chExt cx="0" cy="0"/>
        </a:xfrm>
      </p:grpSpPr>
      <p:sp>
        <p:nvSpPr>
          <p:cNvPr id="239" name="Google Shape;239;p25"/>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Proposed solution</a:t>
            </a:r>
            <a:endParaRPr sz="1200"/>
          </a:p>
        </p:txBody>
      </p:sp>
      <p:sp>
        <p:nvSpPr>
          <p:cNvPr id="240" name="Google Shape;240;p25"/>
          <p:cNvSpPr txBox="1"/>
          <p:nvPr>
            <p:ph idx="4294967295" type="body"/>
          </p:nvPr>
        </p:nvSpPr>
        <p:spPr>
          <a:xfrm>
            <a:off x="61750" y="604725"/>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GitHub Link </a:t>
            </a:r>
            <a:endParaRPr sz="3000">
              <a:solidFill>
                <a:srgbClr val="FFFFFF"/>
              </a:solidFill>
            </a:endParaRPr>
          </a:p>
        </p:txBody>
      </p:sp>
      <p:sp>
        <p:nvSpPr>
          <p:cNvPr id="241" name="Google Shape;241;p25"/>
          <p:cNvSpPr/>
          <p:nvPr/>
        </p:nvSpPr>
        <p:spPr>
          <a:xfrm>
            <a:off x="689725" y="1379425"/>
            <a:ext cx="7242000" cy="13353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2" name="Google Shape;242;p25"/>
          <p:cNvSpPr txBox="1"/>
          <p:nvPr/>
        </p:nvSpPr>
        <p:spPr>
          <a:xfrm>
            <a:off x="1063950" y="1650925"/>
            <a:ext cx="6675600" cy="792300"/>
          </a:xfrm>
          <a:prstGeom prst="rect">
            <a:avLst/>
          </a:prstGeom>
          <a:solidFill>
            <a:schemeClr val="accent3"/>
          </a:solidFill>
          <a:ln cap="flat" cmpd="sng" w="9525">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rPr>
              <a:t>https://github.com/Zaakir223/Integrated-Project</a:t>
            </a:r>
            <a:endParaRPr sz="18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6"/>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